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4"/>
  </p:notesMasterIdLst>
  <p:sldIdLst>
    <p:sldId id="256" r:id="rId3"/>
    <p:sldId id="261" r:id="rId4"/>
    <p:sldId id="262" r:id="rId5"/>
    <p:sldId id="263" r:id="rId6"/>
    <p:sldId id="264" r:id="rId7"/>
    <p:sldId id="265" r:id="rId8"/>
    <p:sldId id="266" r:id="rId9"/>
    <p:sldId id="341" r:id="rId10"/>
    <p:sldId id="258" r:id="rId11"/>
    <p:sldId id="267" r:id="rId12"/>
    <p:sldId id="268" r:id="rId13"/>
    <p:sldId id="257" r:id="rId14"/>
    <p:sldId id="289" r:id="rId15"/>
    <p:sldId id="282" r:id="rId16"/>
    <p:sldId id="283" r:id="rId17"/>
    <p:sldId id="284" r:id="rId18"/>
    <p:sldId id="285" r:id="rId19"/>
    <p:sldId id="286" r:id="rId20"/>
    <p:sldId id="287" r:id="rId21"/>
    <p:sldId id="318" r:id="rId22"/>
    <p:sldId id="290" r:id="rId23"/>
    <p:sldId id="291" r:id="rId24"/>
    <p:sldId id="292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305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17" r:id="rId47"/>
    <p:sldId id="327" r:id="rId48"/>
    <p:sldId id="328" r:id="rId49"/>
    <p:sldId id="329" r:id="rId50"/>
    <p:sldId id="330" r:id="rId51"/>
    <p:sldId id="331" r:id="rId52"/>
    <p:sldId id="332" r:id="rId53"/>
    <p:sldId id="333" r:id="rId54"/>
    <p:sldId id="334" r:id="rId55"/>
    <p:sldId id="335" r:id="rId56"/>
    <p:sldId id="336" r:id="rId57"/>
    <p:sldId id="337" r:id="rId58"/>
    <p:sldId id="338" r:id="rId59"/>
    <p:sldId id="288" r:id="rId60"/>
    <p:sldId id="339" r:id="rId61"/>
    <p:sldId id="340" r:id="rId62"/>
    <p:sldId id="260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598" autoAdjust="0"/>
  </p:normalViewPr>
  <p:slideViewPr>
    <p:cSldViewPr snapToGrid="0">
      <p:cViewPr varScale="1">
        <p:scale>
          <a:sx n="78" d="100"/>
          <a:sy n="78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png>
</file>

<file path=ppt/media/image58.jpeg>
</file>

<file path=ppt/media/image59.png>
</file>

<file path=ppt/media/image6.png>
</file>

<file path=ppt/media/image60.jpeg>
</file>

<file path=ppt/media/image61.png>
</file>

<file path=ppt/media/image62.png>
</file>

<file path=ppt/media/image63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278B5-0F17-4A57-B9A5-3B885F255DC3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943AC-39D2-4DD0-9F06-4C5B823D1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06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972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19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2FF84-F2C5-42A6-AA43-81E6EE80BC28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34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98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28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86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302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43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7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75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003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084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812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98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38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227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479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925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260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198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19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474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365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225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723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268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29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487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382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884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587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94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141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293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696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453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1594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8402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5380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4302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1211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889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67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845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005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3753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42630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7156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7780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6491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20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2191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1661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14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869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146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F4CB-C378-48BF-8045-9344E1A6D3B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AFF3DF-FC05-4204-90DA-5A45827B882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80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01DB2-6059-73AA-3897-A2EF3F74F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0F938-6453-E7CD-5500-53C307989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DADAB-3A91-B169-1FD3-F5C27D23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C5632-A342-C241-3EF5-E3D0D82A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538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5A86-AC93-5E6C-2602-8023E7FB1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5805E-E2D5-D262-AF40-896F680CC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0C7D0-8538-0A7A-3E0F-86B7B0E2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C309B-4ABC-35E0-8703-4DC3875EF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3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C90376-A101-009F-07E3-E2FE0F2D12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939F25-3EB1-DA5A-B9C3-854C0ED140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D6EC1-C933-D1F5-C1C7-395642F8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7C891-E28D-8BE3-3550-71A91CAC6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77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SA Logo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609600"/>
            <a:ext cx="1012699" cy="914400"/>
          </a:xfrm>
          <a:prstGeom prst="rect">
            <a:avLst/>
          </a:prstGeom>
        </p:spPr>
      </p:pic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5892800" y="1374988"/>
            <a:ext cx="5384800" cy="325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>
              <a:spcBef>
                <a:spcPct val="50000"/>
              </a:spcBef>
            </a:pPr>
            <a:r>
              <a:rPr lang="en-US" sz="1600" b="1" dirty="0">
                <a:solidFill>
                  <a:schemeClr val="bg2"/>
                </a:solidFill>
              </a:rPr>
              <a:t>U.S. General Services Administration</a:t>
            </a:r>
          </a:p>
        </p:txBody>
      </p:sp>
      <p:pic>
        <p:nvPicPr>
          <p:cNvPr id="9" name="Picture 8" descr="GSA SmartPay Virtual Training Forum&#10;June 13-15, 2023 with image of woman at the computer taking a training. 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127230"/>
            <a:ext cx="12192000" cy="4730769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ADF2AF59-26E2-B501-9AFC-3854EDE6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4911512"/>
            <a:ext cx="55706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955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156D492-2D1D-56EF-570C-88395D3E32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" y="0"/>
            <a:ext cx="121890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B7567-7D2B-2E30-7282-D295D05041EA}"/>
              </a:ext>
            </a:extLst>
          </p:cNvPr>
          <p:cNvSpPr txBox="1"/>
          <p:nvPr userDrawn="1"/>
        </p:nvSpPr>
        <p:spPr>
          <a:xfrm>
            <a:off x="11440160" y="6434019"/>
            <a:ext cx="6299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A148A2A4-532E-8B48-BE15-FAD2C9B6FD7A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8175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90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30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64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911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4939612-D290-F3C6-33E3-434810F804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GSA Starmark Logo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578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0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90C53-BE90-25A7-574F-92293E233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64153-793B-78D3-E220-6A8CC4324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C2F5B-F50C-3E1B-F807-7A9371CBE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49A26-3CE4-AFAF-78E8-1E63F518E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975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252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374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58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20E15-542B-62C8-FA7E-BE9E3E0C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3808D-3B5C-9CBE-28F3-F54C246B5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AAAA7-1372-C128-BEE8-7CD9FACF0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374B2-0ADA-A8D3-49BA-0D9E32267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48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0A19-E508-53BE-C1CE-D73E6B8C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29F34-B1D1-AA2D-C79F-EE10D2317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79951-D863-9468-BB36-1FBA7895C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239DA6-4892-D9E8-AB0C-E5B1CF649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AF31-872A-00DC-998D-442A57875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3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707A4-F516-8B4B-6674-03D9C3C3D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FC0C1-1F2A-8579-90EE-2F52140D1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D4AE68-C02B-22DB-5D3E-9E51CBEA5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3B3AA3-8BFD-E7DF-EF3E-46FA1927A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384C4F-B5A7-0629-E840-A7692B24C8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A6B511-4947-E2B5-457B-1F6905D54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733C0-EB9C-DAB9-6016-BA77F5D77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6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1E84-26CB-47D5-242C-E61B0F5F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E05E6D-0CEE-EAD1-0155-64EE302A6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0BEE7-0096-5828-79CE-5572691F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54DE8-B867-ED8B-C158-D399A6FC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5D2FA9-828B-5EE4-3529-1A1C4E257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AB6214-3D8C-CBC0-F3C8-8F31F066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300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80D47-7060-D79E-B8E7-976C528FB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370A8-0A83-B72A-0345-A3CC5381E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DCABB-D704-D753-EAB2-63275C41C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2FD81-3ABA-959C-1904-B6C45331C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EC0B2-BCE0-438E-C62C-7C8C8FBA3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75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3D912-C68D-7528-42D9-175987C8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52E4E4-99FA-2D61-8AF2-3EFB1C6EAA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93D51-4E2A-A9A7-8E81-3C8FCD9CD5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513C4-C5E0-8EE8-1115-3837DDD4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4A0A6-8112-1EDE-AF35-D66E2FF45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0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4BF4FD-8E29-196A-CFD4-A113C5331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463B0-3BA8-4C6D-2F34-34630EE6F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70C54-09A5-8170-DC66-2CA19096A7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AEDF9-C354-496A-B282-2C829A06938F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5BF09-EBFF-5761-DC81-F2832D6870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7B8CA9-90A2-842F-40CC-109CBED25A08}"/>
              </a:ext>
            </a:extLst>
          </p:cNvPr>
          <p:cNvSpPr txBox="1"/>
          <p:nvPr userDrawn="1"/>
        </p:nvSpPr>
        <p:spPr>
          <a:xfrm>
            <a:off x="11440160" y="6434019"/>
            <a:ext cx="6299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A148A2A4-532E-8B48-BE15-FAD2C9B6FD7A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66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D578F-EB6A-0D45-BF4C-590753804B8C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44455-3629-0F1F-225F-F10D2FDCA467}"/>
              </a:ext>
            </a:extLst>
          </p:cNvPr>
          <p:cNvSpPr txBox="1"/>
          <p:nvPr userDrawn="1"/>
        </p:nvSpPr>
        <p:spPr>
          <a:xfrm>
            <a:off x="11440160" y="6434019"/>
            <a:ext cx="6299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A148A2A4-532E-8B48-BE15-FAD2C9B6FD7A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730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pdatawarehouse.fas.gsa.gov/spdw/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9.png"/><Relationship Id="rId5" Type="http://schemas.openxmlformats.org/officeDocument/2006/relationships/hyperlink" Target="mailto:perry.hampton@gsa.gov" TargetMode="External"/><Relationship Id="rId4" Type="http://schemas.openxmlformats.org/officeDocument/2006/relationships/hyperlink" Target="mailto:shane.brosius@gsa.gov" TargetMode="Externa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mailto:gsa_smartpay@gsa.gov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A006-ECA2-1AFB-B7A4-464F46A1B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9" y="4684895"/>
            <a:ext cx="5570653" cy="1471224"/>
          </a:xfrm>
        </p:spPr>
        <p:txBody>
          <a:bodyPr>
            <a:normAutofit fontScale="90000"/>
          </a:bodyPr>
          <a:lstStyle/>
          <a:p>
            <a:pPr algn="l">
              <a:lnSpc>
                <a:spcPct val="70000"/>
              </a:lnSpc>
              <a:spcBef>
                <a:spcPts val="800"/>
              </a:spcBef>
            </a:pPr>
            <a:r>
              <a:rPr lang="en-US" sz="3600" dirty="0">
                <a:solidFill>
                  <a:srgbClr val="005087"/>
                </a:solidFill>
              </a:rPr>
              <a:t>Online Tools</a:t>
            </a:r>
            <a:br>
              <a:rPr lang="en-US" sz="3600" dirty="0">
                <a:solidFill>
                  <a:srgbClr val="005087"/>
                </a:solidFill>
              </a:rPr>
            </a:br>
            <a:r>
              <a:rPr lang="en-US" sz="3600" dirty="0">
                <a:solidFill>
                  <a:srgbClr val="005087"/>
                </a:solidFill>
              </a:rPr>
              <a:t>GSA </a:t>
            </a:r>
            <a:r>
              <a:rPr lang="en-US" sz="3600" dirty="0" err="1">
                <a:solidFill>
                  <a:srgbClr val="005087"/>
                </a:solidFill>
              </a:rPr>
              <a:t>SmartPay</a:t>
            </a:r>
            <a:r>
              <a:rPr lang="en-US" sz="3600" dirty="0">
                <a:solidFill>
                  <a:srgbClr val="005087"/>
                </a:solidFill>
              </a:rPr>
              <a:t>® Training Forum</a:t>
            </a:r>
            <a:br>
              <a:rPr lang="en-US" sz="3600" dirty="0">
                <a:solidFill>
                  <a:srgbClr val="005087"/>
                </a:solidFill>
              </a:rPr>
            </a:br>
            <a:br>
              <a:rPr lang="en-US" sz="4800" dirty="0">
                <a:solidFill>
                  <a:srgbClr val="005087"/>
                </a:solidFill>
              </a:rPr>
            </a:br>
            <a:r>
              <a:rPr lang="en-US" sz="3200" dirty="0">
                <a:solidFill>
                  <a:schemeClr val="tx2">
                    <a:lumMod val="50000"/>
                  </a:schemeClr>
                </a:solidFill>
                <a:latin typeface="Arial Bold" pitchFamily="92" charset="0"/>
              </a:rPr>
              <a:t>John Beall</a:t>
            </a:r>
            <a:endParaRPr lang="en-US" sz="4800" dirty="0"/>
          </a:p>
        </p:txBody>
      </p:sp>
      <p:pic>
        <p:nvPicPr>
          <p:cNvPr id="4" name="Picture 3" descr="Celebrating 25 Years Supporting Your Mission&#10;">
            <a:extLst>
              <a:ext uri="{FF2B5EF4-FFF2-40B4-BE49-F238E27FC236}">
                <a16:creationId xmlns:a16="http://schemas.microsoft.com/office/drawing/2014/main" id="{79A7B630-7143-8972-8415-0BED99ECC32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7103" y="139444"/>
            <a:ext cx="1960970" cy="119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0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Policies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607524"/>
          </a:xfrm>
        </p:spPr>
        <p:txBody>
          <a:bodyPr>
            <a:normAutofit fontScale="85000" lnSpcReduction="200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OMB Circular No A-123 Appendix B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OMB Memorandum M-13-21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OMB Memorandum M-17-26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OMB Memo M-20-21 (COVID-19)</a:t>
            </a:r>
            <a:endParaRPr lang="en-US" sz="2667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Federal Travel Regulations (FTR)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Federal Acquisition Regulations (FAR)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Prohibited Vendor List (FAR Case 2018-017)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Per Diem Rates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Public Laws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07"/>
              </a:spcBef>
              <a:buClr>
                <a:srgbClr val="000000"/>
              </a:buClr>
              <a:buSzPts val="19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American Recovery and Reinvestment Act</a:t>
            </a:r>
            <a:endParaRPr lang="en-US" sz="14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oogle Shape;211;p32" descr="Screen Clipping">
            <a:extLst>
              <a:ext uri="{FF2B5EF4-FFF2-40B4-BE49-F238E27FC236}">
                <a16:creationId xmlns:a16="http://schemas.microsoft.com/office/drawing/2014/main" id="{D1B2943E-073C-C09F-EFC4-F71A607D91F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26905" y="1417639"/>
            <a:ext cx="4173820" cy="4566172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7745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SmartTax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486400" cy="3607524"/>
          </a:xfrm>
        </p:spPr>
        <p:txBody>
          <a:bodyPr>
            <a:normAutofit lnSpcReduction="100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Legal History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Recognizing Your Account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Surcharges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Questions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State Tax Information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map for state tax exemptions and requirements</a:t>
            </a:r>
          </a:p>
          <a:p>
            <a:pPr marL="457159" indent="-287830">
              <a:spcBef>
                <a:spcPts val="533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6" name="Google Shape;221;p33" descr="Image of GSA SmartPay SmarTax Information page">
            <a:extLst>
              <a:ext uri="{FF2B5EF4-FFF2-40B4-BE49-F238E27FC236}">
                <a16:creationId xmlns:a16="http://schemas.microsoft.com/office/drawing/2014/main" id="{C83D74E6-65B4-5EC2-94A3-96D3CF92CE62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60297" y="1600202"/>
            <a:ext cx="3979537" cy="3666255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0967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9EF18D-5B43-74D7-FA56-DB323B65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smartpay.gsa.gov/</a:t>
            </a:r>
            <a:r>
              <a:rPr lang="en-US" sz="4800" dirty="0" err="1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SmartTax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7F86FCC-4D2D-9E63-3108-FBF67CF24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86400" cy="4525963"/>
          </a:xfrm>
        </p:spPr>
        <p:txBody>
          <a:bodyPr/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Each state determines its own tax exemption status and procedures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CBAs are exempt in every state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IBAs are exempt in some states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Forms and specific instruction 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State tax POC information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2" name="Google Shape;233;p34" descr="Screen Clipping">
            <a:extLst>
              <a:ext uri="{FF2B5EF4-FFF2-40B4-BE49-F238E27FC236}">
                <a16:creationId xmlns:a16="http://schemas.microsoft.com/office/drawing/2014/main" id="{F119B152-F1B7-4F5B-6188-D3CB6052A85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79067" y="1600202"/>
            <a:ext cx="3903333" cy="3082025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" name="Google Shape;234;p34" descr="Image of USA map">
            <a:extLst>
              <a:ext uri="{FF2B5EF4-FFF2-40B4-BE49-F238E27FC236}">
                <a16:creationId xmlns:a16="http://schemas.microsoft.com/office/drawing/2014/main" id="{A59026BB-3B44-5A0E-597A-99288B60A2EB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36592" y="3091763"/>
            <a:ext cx="3723409" cy="2709352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" name="Google Shape;235;p34" descr="Image of Florida selection details from map">
            <a:extLst>
              <a:ext uri="{FF2B5EF4-FFF2-40B4-BE49-F238E27FC236}">
                <a16:creationId xmlns:a16="http://schemas.microsoft.com/office/drawing/2014/main" id="{F91BFD03-EF71-4C61-04D1-60B9ABC579F2}"/>
              </a:ext>
            </a:extLst>
          </p:cNvPr>
          <p:cNvPicPr preferRelativeResize="0"/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29443" y="4641780"/>
            <a:ext cx="2538903" cy="1651085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Google Shape;111;p22">
            <a:extLst>
              <a:ext uri="{FF2B5EF4-FFF2-40B4-BE49-F238E27FC236}">
                <a16:creationId xmlns:a16="http://schemas.microsoft.com/office/drawing/2014/main" id="{2D13526F-0710-CE37-23EA-45DD4C97F9D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0072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889 Tool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7639"/>
            <a:ext cx="5212702" cy="4516630"/>
          </a:xfrm>
        </p:spPr>
        <p:txBody>
          <a:bodyPr>
            <a:normAutofit fontScale="92500" lnSpcReduction="20000"/>
          </a:bodyPr>
          <a:lstStyle/>
          <a:p>
            <a:r>
              <a:rPr lang="en-US" sz="2667" dirty="0"/>
              <a:t>Protect yourself and your agency by checking the prohibited vendor list before making any telecommunications purchase. </a:t>
            </a:r>
          </a:p>
          <a:p>
            <a:r>
              <a:rPr lang="en-US" sz="2667" dirty="0"/>
              <a:t>The Federal Acquisition Regulation (FAR) case 2018-017 prohibits the purchase of covered telecommunications equipment and services from vendors who sell products containing spyware.  These devices could pose a threat to US security by spying on or disrupting communications within the US. </a:t>
            </a:r>
          </a:p>
        </p:txBody>
      </p:sp>
      <p:pic>
        <p:nvPicPr>
          <p:cNvPr id="6" name="Picture 5" descr="Image of the 889 Compliance Search screen">
            <a:extLst>
              <a:ext uri="{FF2B5EF4-FFF2-40B4-BE49-F238E27FC236}">
                <a16:creationId xmlns:a16="http://schemas.microsoft.com/office/drawing/2014/main" id="{33C3C85D-B018-E55B-C709-1A11D141123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9700" y="1609082"/>
            <a:ext cx="5665765" cy="4133743"/>
          </a:xfrm>
          <a:prstGeom prst="rect">
            <a:avLst/>
          </a:prstGeom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4409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Strategic Payment Solutions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6125980" cy="3607524"/>
          </a:xfrm>
        </p:spPr>
        <p:txBody>
          <a:bodyPr>
            <a:normAutofit fontScale="925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on Solutions Available Under the Master Contract. </a:t>
            </a:r>
            <a:endParaRPr lang="en-US" dirty="0"/>
          </a:p>
          <a:p>
            <a:pPr marL="457159" indent="-287830">
              <a:spcBef>
                <a:spcPts val="533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Card Not Present Solutions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Declining Balance Cards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Ghost Cards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 Payments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Single Use Accounts (SUA)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254;p36" descr="Image of GSA SmartPay Strategic Payment Solutions page">
            <a:extLst>
              <a:ext uri="{FF2B5EF4-FFF2-40B4-BE49-F238E27FC236}">
                <a16:creationId xmlns:a16="http://schemas.microsoft.com/office/drawing/2014/main" id="{E48CD050-0634-F3FA-EED9-80B4FD73297B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44946" y="1600202"/>
            <a:ext cx="4752781" cy="394312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2428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Strategic Payment Solutions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634" y="1600202"/>
            <a:ext cx="6685613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ePayables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Supplier Initiated Payments (SIP)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Buyer Initiated Payments (BIP)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Straight Through Processing (STP)</a:t>
            </a:r>
            <a:endParaRPr lang="en-US" dirty="0"/>
          </a:p>
          <a:p>
            <a:pPr marL="1066773" lvl="1" indent="-287859">
              <a:spcBef>
                <a:spcPts val="533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66744" lvl="1" indent="-287830">
              <a:spcBef>
                <a:spcPts val="533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266;p37">
            <a:extLst>
              <a:ext uri="{FF2B5EF4-FFF2-40B4-BE49-F238E27FC236}">
                <a16:creationId xmlns:a16="http://schemas.microsoft.com/office/drawing/2014/main" id="{ED87B890-D514-964B-FB67-6E352410B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38234" y="3960072"/>
            <a:ext cx="3284061" cy="192578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Google Shape;265;p37" descr="Image of GSA SmartPay ePayable Solutions page">
            <a:extLst>
              <a:ext uri="{FF2B5EF4-FFF2-40B4-BE49-F238E27FC236}">
                <a16:creationId xmlns:a16="http://schemas.microsoft.com/office/drawing/2014/main" id="{0A2CEB62-3194-480B-EC17-966A0BDD3516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69708" y="1650276"/>
            <a:ext cx="4950989" cy="437144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9226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Strategic Payment Solutions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634" y="1600202"/>
            <a:ext cx="6325849" cy="3607524"/>
          </a:xfrm>
        </p:spPr>
        <p:txBody>
          <a:bodyPr>
            <a:normAutofit lnSpcReduction="100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Strategic Payment Solution Examples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Recurring Payments</a:t>
            </a:r>
            <a:endParaRPr lang="en-US" dirty="0"/>
          </a:p>
          <a:p>
            <a:pPr marL="1600160" lvl="2" indent="-380990">
              <a:spcBef>
                <a:spcPts val="373"/>
              </a:spcBef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Contract Payments,  Rent or Utilities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Employees, Temporary Employees, or Part-time Employees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Supplier Retail Operations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Specialized or Complex Invoicing Processes</a:t>
            </a:r>
            <a:endParaRPr lang="en-US" dirty="0"/>
          </a:p>
          <a:p>
            <a:pPr marL="1066744" lvl="1" indent="-287830">
              <a:spcBef>
                <a:spcPts val="533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276;p38" descr="Screen Clipping">
            <a:extLst>
              <a:ext uri="{FF2B5EF4-FFF2-40B4-BE49-F238E27FC236}">
                <a16:creationId xmlns:a16="http://schemas.microsoft.com/office/drawing/2014/main" id="{36397417-F666-A22B-DC58-93138ED389B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69803" y="1697323"/>
            <a:ext cx="5071151" cy="399894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5070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Logos &amp; Designs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5806191" cy="3607524"/>
          </a:xfrm>
        </p:spPr>
        <p:txBody>
          <a:bodyPr>
            <a:normAutofit/>
          </a:bodyPr>
          <a:lstStyle/>
          <a:p>
            <a:pPr defTabSz="1219170">
              <a:spcBef>
                <a:spcPts val="0"/>
              </a:spcBef>
              <a:buClr>
                <a:srgbClr val="000000"/>
              </a:buClr>
              <a:buSzPts val="2000"/>
              <a:defRPr/>
            </a:pPr>
            <a:r>
              <a:rPr lang="en-US" sz="2667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Logos and Card Designs are Available Online and Easily Downloadable for Your Agency to Use</a:t>
            </a:r>
            <a:endParaRPr lang="en-US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57159" indent="-287830" defTabSz="1219170">
              <a:spcBef>
                <a:spcPts val="533"/>
              </a:spcBef>
              <a:buClr>
                <a:srgbClr val="000000"/>
              </a:buClr>
              <a:buSzPts val="2000"/>
              <a:buNone/>
              <a:defRPr/>
            </a:pPr>
            <a:endParaRPr lang="en-US" sz="2667" i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defTabSz="1219170">
              <a:spcBef>
                <a:spcPts val="427"/>
              </a:spcBef>
              <a:buClr>
                <a:srgbClr val="000000"/>
              </a:buClr>
              <a:buNone/>
              <a:defRPr/>
            </a:pPr>
            <a:r>
              <a:rPr lang="en-US" sz="2133" i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Note: Designs may not be reverse engineered, sold, or modified without the express written consent of the GSA CCCM </a:t>
            </a:r>
            <a:endParaRPr lang="en-US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" name="Google Shape;285;p39" descr="Images of SmartPay Purchase and Travel card examples">
            <a:extLst>
              <a:ext uri="{FF2B5EF4-FFF2-40B4-BE49-F238E27FC236}">
                <a16:creationId xmlns:a16="http://schemas.microsoft.com/office/drawing/2014/main" id="{75CA83F7-EFE4-089B-64B3-D5DEE89F4F2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35225" y="1676759"/>
            <a:ext cx="2662459" cy="3504483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5833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Glossary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486400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Glossary of the common GSA SmartPay program terminology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Organized alphabetically</a:t>
            </a:r>
            <a:endParaRPr lang="en-US" sz="1467" dirty="0"/>
          </a:p>
          <a:p>
            <a:endParaRPr lang="en-US" sz="2667" dirty="0"/>
          </a:p>
        </p:txBody>
      </p:sp>
      <p:pic>
        <p:nvPicPr>
          <p:cNvPr id="4" name="Google Shape;296;p40" descr="Image of GSA SmartPay Glossary page">
            <a:extLst>
              <a:ext uri="{FF2B5EF4-FFF2-40B4-BE49-F238E27FC236}">
                <a16:creationId xmlns:a16="http://schemas.microsoft.com/office/drawing/2014/main" id="{557A1889-CFF4-EBFE-F860-C2B78C79D89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1280" y="1667128"/>
            <a:ext cx="4911121" cy="417885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756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Guides, Presentations and Publications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6086007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Organized by Business Line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Brochures, Flipbooks, Presentations, Transition Documents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the Acquisition Gateway and Interact</a:t>
            </a:r>
            <a:endParaRPr lang="en-US" sz="1467" dirty="0"/>
          </a:p>
          <a:p>
            <a:endParaRPr lang="en-US" sz="2667" dirty="0"/>
          </a:p>
        </p:txBody>
      </p:sp>
      <p:pic>
        <p:nvPicPr>
          <p:cNvPr id="4" name="Google Shape;306;p41" descr="Screen Clipping">
            <a:extLst>
              <a:ext uri="{FF2B5EF4-FFF2-40B4-BE49-F238E27FC236}">
                <a16:creationId xmlns:a16="http://schemas.microsoft.com/office/drawing/2014/main" id="{1643FB78-D524-6D34-CC48-DC23AC308166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99048" y="1650275"/>
            <a:ext cx="4283352" cy="414993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8789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we talking about today? 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607524"/>
          </a:xfrm>
        </p:spPr>
        <p:txBody>
          <a:bodyPr>
            <a:normAutofit/>
          </a:bodyPr>
          <a:lstStyle/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Website &amp; Training Website</a:t>
            </a:r>
            <a:endParaRPr lang="en-US" sz="2667" dirty="0"/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Online Training</a:t>
            </a:r>
            <a:endParaRPr lang="en-US" sz="2667" dirty="0"/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Reports</a:t>
            </a:r>
            <a:endParaRPr lang="en-US" sz="2667" dirty="0"/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Available Online Tools </a:t>
            </a:r>
            <a:endParaRPr lang="en-US" sz="2667" dirty="0"/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Communication Tools</a:t>
            </a:r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Celebrating 25 Years Supporting your mission</a:t>
            </a:r>
            <a:endParaRPr lang="en-US" sz="2667" dirty="0"/>
          </a:p>
          <a:p>
            <a:pPr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Looking ahead to 2024….</a:t>
            </a:r>
            <a:endParaRPr lang="en-US" sz="2667" dirty="0"/>
          </a:p>
          <a:p>
            <a:endParaRPr lang="en-US" sz="2667" dirty="0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0027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Account Holders &amp; Approving Officials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6305863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Dedicated business line: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Purchase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Travel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Fleet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Integrated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Choose the desired business line for: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overview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Responsibilities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Topics specific to that program</a:t>
            </a:r>
            <a:endParaRPr lang="en-US" dirty="0"/>
          </a:p>
        </p:txBody>
      </p:sp>
      <p:pic>
        <p:nvPicPr>
          <p:cNvPr id="4" name="Google Shape;315;p42" descr="Screen Clipping">
            <a:extLst>
              <a:ext uri="{FF2B5EF4-FFF2-40B4-BE49-F238E27FC236}">
                <a16:creationId xmlns:a16="http://schemas.microsoft.com/office/drawing/2014/main" id="{818E0E0D-7579-87B1-BDDF-C5C5AA1C9E8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64403" y="1713575"/>
            <a:ext cx="5135228" cy="4068463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1840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Account Holders &amp; Approving Officials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706256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Additional Information Includes: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Guides, Presentations, and Publications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Fraud Prevention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Questions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324;p43" descr="Image of GSA SmartPay Training for Account Holders page">
            <a:extLst>
              <a:ext uri="{FF2B5EF4-FFF2-40B4-BE49-F238E27FC236}">
                <a16:creationId xmlns:a16="http://schemas.microsoft.com/office/drawing/2014/main" id="{E306B972-8EAF-0D14-DA0F-E75E488529AA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1600202"/>
            <a:ext cx="5776184" cy="401319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7299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Program Coordinators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6145967" cy="3607524"/>
          </a:xfrm>
        </p:spPr>
        <p:txBody>
          <a:bodyPr>
            <a:normAutofit lnSpcReduction="100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Dedicated Business Line Sections: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Purchase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Travel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Fleet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Integrated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Choose the Desired Business Line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overview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 practices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Reporting lost or stolen cards</a:t>
            </a:r>
            <a:endParaRPr lang="en-US" dirty="0"/>
          </a:p>
          <a:p>
            <a:pPr marL="1066773" lvl="1" indent="-457189">
              <a:spcBef>
                <a:spcPts val="373"/>
              </a:spcBef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8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Reporting tools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334;p44" descr="Screen Clipping">
            <a:extLst>
              <a:ext uri="{FF2B5EF4-FFF2-40B4-BE49-F238E27FC236}">
                <a16:creationId xmlns:a16="http://schemas.microsoft.com/office/drawing/2014/main" id="{10E93936-7BB6-E9FF-EECE-9F0F2A7477A3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46493" y="1712621"/>
            <a:ext cx="5081175" cy="395839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724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Program Coordinators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726243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Additional information includes: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for A/OPCS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Guides, presentations, and publications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Audit repository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Fraud prevention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questions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343;p45" descr="Screen Clipping">
            <a:extLst>
              <a:ext uri="{FF2B5EF4-FFF2-40B4-BE49-F238E27FC236}">
                <a16:creationId xmlns:a16="http://schemas.microsoft.com/office/drawing/2014/main" id="{74B7F188-FD1D-E78A-D4EC-2DC42E3CD932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1" y="1650276"/>
            <a:ext cx="5631585" cy="390801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67269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Business &amp; Vendor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4367135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 of GSA SmartPay program with a business/vendor focus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Recognizing the GSA SmartPay Payment Solution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Vendor Resources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Questions </a:t>
            </a:r>
            <a:endParaRPr lang="en-US" sz="1467" dirty="0"/>
          </a:p>
          <a:p>
            <a:endParaRPr lang="en-US" sz="2667" dirty="0"/>
          </a:p>
        </p:txBody>
      </p:sp>
      <p:pic>
        <p:nvPicPr>
          <p:cNvPr id="4" name="Google Shape;353;p46" descr="Image of GSA SmartPay for Vendors page">
            <a:extLst>
              <a:ext uri="{FF2B5EF4-FFF2-40B4-BE49-F238E27FC236}">
                <a16:creationId xmlns:a16="http://schemas.microsoft.com/office/drawing/2014/main" id="{8ED6E0D9-9C19-413C-875D-432770EF211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14168" y="1789731"/>
            <a:ext cx="5068232" cy="364912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2181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194041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Bank Customer Service Centers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Contractor Banks</a:t>
            </a:r>
            <a:endParaRPr lang="en-US" dirty="0"/>
          </a:p>
          <a:p>
            <a:pPr marL="12573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Phone Numbers</a:t>
            </a:r>
            <a:endParaRPr lang="en-US" dirty="0"/>
          </a:p>
          <a:p>
            <a:pPr marL="12573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Online Account Access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Agency Bank Information</a:t>
            </a:r>
            <a:endParaRPr lang="en-US" dirty="0"/>
          </a:p>
          <a:p>
            <a:pPr marL="342878" marR="0" lvl="0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Program Support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Information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Points of Contact</a:t>
            </a:r>
            <a:endParaRPr lang="en-US" dirty="0"/>
          </a:p>
        </p:txBody>
      </p:sp>
      <p:pic>
        <p:nvPicPr>
          <p:cNvPr id="4" name="Google Shape;362;p47" descr="Screen Clipping">
            <a:extLst>
              <a:ext uri="{FF2B5EF4-FFF2-40B4-BE49-F238E27FC236}">
                <a16:creationId xmlns:a16="http://schemas.microsoft.com/office/drawing/2014/main" id="{8B82FA6A-C9EC-4251-9EE4-788CD7589CF3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72605" y="1600201"/>
            <a:ext cx="4509796" cy="4296745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4688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sz="4800" b="0" i="0" u="none" strike="noStrike" kern="0" cap="none" spc="0" normalizeH="0" baseline="0" noProof="0" dirty="0">
                <a:ln>
                  <a:noFill/>
                </a:ln>
                <a:solidFill>
                  <a:srgbClr val="005087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Smart Bulletins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071118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Information and Guidance to Customer Agencies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or updated policies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Regulations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management best practices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 order administration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Master Contract changes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Related laws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371;p48" descr="Image of GSA Smart Bullentins page">
            <a:extLst>
              <a:ext uri="{FF2B5EF4-FFF2-40B4-BE49-F238E27FC236}">
                <a16:creationId xmlns:a16="http://schemas.microsoft.com/office/drawing/2014/main" id="{4151B8ED-9969-5894-0F8A-B4815901DD0B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3035" y="1970760"/>
            <a:ext cx="4071802" cy="3287038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Google Shape;372;p48">
            <a:extLst>
              <a:ext uri="{FF2B5EF4-FFF2-40B4-BE49-F238E27FC236}">
                <a16:creationId xmlns:a16="http://schemas.microsoft.com/office/drawing/2014/main" id="{CC76618E-7367-2463-CC44-857596532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6545" y="4012163"/>
            <a:ext cx="2295331" cy="205881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0569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Multimedia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138057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Multimedia and Videos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Strategic Payment Solutions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Mythbusters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Series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Getting to Know GSA SmartPay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Charge Up Video Series</a:t>
            </a:r>
            <a:endParaRPr lang="en-US" dirty="0"/>
          </a:p>
          <a:p>
            <a:pPr marL="800078" marR="0" lvl="1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Radio Interviews with David Shea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382;p49" descr="Screen Clipping">
            <a:extLst>
              <a:ext uri="{FF2B5EF4-FFF2-40B4-BE49-F238E27FC236}">
                <a16:creationId xmlns:a16="http://schemas.microsoft.com/office/drawing/2014/main" id="{C949A65E-F8BE-7BF5-898C-D4BFA46FFA5B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5848" y="1600202"/>
            <a:ext cx="3802225" cy="4278084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3798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486400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In-person and virtual training events for: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Agency/Organization Program Coordinators (A/OPCs)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Financial managers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Approving officials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Billing officials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Others managers of the GSA SmartPay program</a:t>
            </a:r>
            <a:endParaRPr lang="en-US" dirty="0"/>
          </a:p>
          <a:p>
            <a:pPr marL="342878" marR="0" lvl="0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Provided by GSA, GSA contractor banks, and other GSA authorized organizations</a:t>
            </a:r>
            <a:endParaRPr lang="en-US" dirty="0"/>
          </a:p>
        </p:txBody>
      </p:sp>
      <p:pic>
        <p:nvPicPr>
          <p:cNvPr id="4" name="Google Shape;392;p50" descr="Screen Clipping">
            <a:extLst>
              <a:ext uri="{FF2B5EF4-FFF2-40B4-BE49-F238E27FC236}">
                <a16:creationId xmlns:a16="http://schemas.microsoft.com/office/drawing/2014/main" id="{47B510BC-A954-0F57-E570-EAA5D15997A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67331" y="1600202"/>
            <a:ext cx="4339139" cy="446469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9270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Looking for something? Use the Search!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77812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provides accurate results</a:t>
            </a:r>
            <a:endParaRPr lang="en-US" sz="1050" dirty="0"/>
          </a:p>
          <a:p>
            <a:pPr marL="342878" marR="0" lvl="0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 links take you directly to the page with the information you are searching for</a:t>
            </a:r>
            <a:endParaRPr lang="en-US" sz="1050" dirty="0"/>
          </a:p>
        </p:txBody>
      </p:sp>
      <p:pic>
        <p:nvPicPr>
          <p:cNvPr id="4" name="Google Shape;402;p51" descr="Image of GSA SmartPay Website, search field in upper right corner">
            <a:extLst>
              <a:ext uri="{FF2B5EF4-FFF2-40B4-BE49-F238E27FC236}">
                <a16:creationId xmlns:a16="http://schemas.microsoft.com/office/drawing/2014/main" id="{C05BA0FD-96EE-BF47-89B9-56942336B5C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10612" y="1417639"/>
            <a:ext cx="4090695" cy="433406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Google Shape;403;p51">
            <a:extLst>
              <a:ext uri="{FF2B5EF4-FFF2-40B4-BE49-F238E27FC236}">
                <a16:creationId xmlns:a16="http://schemas.microsoft.com/office/drawing/2014/main" id="{20004B89-6E3C-E586-8B4D-EA4EE241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82077" y="1309979"/>
            <a:ext cx="993913" cy="580445"/>
          </a:xfrm>
          <a:prstGeom prst="ellipse">
            <a:avLst/>
          </a:prstGeom>
          <a:noFill/>
          <a:ln w="25400" cap="flat" cmpd="sng">
            <a:solidFill>
              <a:srgbClr val="B1111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8158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kern="0" dirty="0">
                <a:solidFill>
                  <a:srgbClr val="005087"/>
                </a:solidFill>
                <a:latin typeface="Arial"/>
                <a:cs typeface="Arial"/>
                <a:sym typeface="Arial"/>
              </a:rPr>
              <a:t>GSA SmartPay Website Tour</a:t>
            </a:r>
            <a:endParaRPr lang="en-US" sz="4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607524"/>
          </a:xfrm>
        </p:spPr>
        <p:txBody>
          <a:bodyPr>
            <a:normAutofit/>
          </a:bodyPr>
          <a:lstStyle/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Includes Program Information, Tools, and Resources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Bridges the Gap Within the Global Community of A/OPCs, AOs, Account Holders and Others 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GSA SmartPay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Mobile/Table Friendly</a:t>
            </a:r>
          </a:p>
          <a:p>
            <a:pPr marL="533387" lvl="1" indent="0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endParaRPr lang="en-US" sz="26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6516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Friendly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4820816" cy="3607524"/>
          </a:xfrm>
        </p:spPr>
        <p:txBody>
          <a:bodyPr>
            <a:normAutofit/>
          </a:bodyPr>
          <a:lstStyle/>
          <a:p>
            <a:pPr marL="342878" marR="0" lvl="0" indent="-3428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Easily Browse All Content from a Mobile Device</a:t>
            </a:r>
            <a:endParaRPr lang="en-US" dirty="0"/>
          </a:p>
          <a:p>
            <a:pPr marL="342878" marR="0" lvl="0" indent="-34287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 State Tax Information, Online Training, and Videos!  </a:t>
            </a:r>
            <a:endParaRPr lang="en-US" dirty="0"/>
          </a:p>
          <a:p>
            <a:pPr marL="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4" name="Google Shape;618;p73" descr="Mobile View Example">
            <a:extLst>
              <a:ext uri="{FF2B5EF4-FFF2-40B4-BE49-F238E27FC236}">
                <a16:creationId xmlns:a16="http://schemas.microsoft.com/office/drawing/2014/main" id="{DAC4F87D-B5F5-DC26-60BB-623984AC7C4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5474" y="1600202"/>
            <a:ext cx="1748787" cy="31105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292929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28000" endPos="28000" dist="5000" dir="5400000" sy="-100000" algn="bl" rotWithShape="0"/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411853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OMB Training Requirement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486400" cy="3607524"/>
          </a:xfrm>
        </p:spPr>
        <p:txBody>
          <a:bodyPr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B11116"/>
                </a:solidFill>
                <a:latin typeface="Arial"/>
                <a:ea typeface="Arial"/>
                <a:cs typeface="Arial"/>
                <a:sym typeface="Arial"/>
              </a:rPr>
              <a:t>Appendix B of OMB Circular A-123 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requires each agency to provide training to all account holders and account managers prior to appointment and every 3 years (or more often if required by your agency’s training policy)</a:t>
            </a:r>
            <a:endParaRPr lang="en-US" sz="1050" dirty="0"/>
          </a:p>
          <a:p>
            <a:endParaRPr lang="en-US" sz="2667" dirty="0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5589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Does GSA Provide?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686939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offers these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Government-wide online on-demand training courses: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Travel Account Holder/ AO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Travel A/OPC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Purchase Account Holder/ AO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Purchase A/OPC 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Fleet A/OPC </a:t>
            </a:r>
            <a:endParaRPr lang="en-US" sz="1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24/7 access to online course completion certificates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reports for Level 1 A/OPCs</a:t>
            </a:r>
            <a:endParaRPr lang="en-US" dirty="0"/>
          </a:p>
          <a:p>
            <a:endParaRPr lang="en-US" sz="2667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53B88E-03FB-3B17-91CD-05672BEAA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09163" y="1856831"/>
            <a:ext cx="3094265" cy="309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7263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Courses Cover…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7993224" cy="3607524"/>
          </a:xfrm>
        </p:spPr>
        <p:txBody>
          <a:bodyPr>
            <a:normAutofit lnSpcReduction="1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Overview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Program Participants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Coordinator/ Account Holder Responsibilities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Topics Specific to Business Line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 to go for Questions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Policies/ Regulations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Risk Mitigation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Resources</a:t>
            </a:r>
            <a:endParaRPr lang="en-US" sz="1050" dirty="0"/>
          </a:p>
          <a:p>
            <a:endParaRPr lang="en-US" sz="2667" dirty="0"/>
          </a:p>
        </p:txBody>
      </p:sp>
      <p:pic>
        <p:nvPicPr>
          <p:cNvPr id="4" name="Google Shape;440;p55" descr="Image of SmartPay - Purchase Training flier">
            <a:extLst>
              <a:ext uri="{FF2B5EF4-FFF2-40B4-BE49-F238E27FC236}">
                <a16:creationId xmlns:a16="http://schemas.microsoft.com/office/drawing/2014/main" id="{9358D02A-B84B-DF0E-FFA7-7FF7D93570E5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56374" y="1417639"/>
            <a:ext cx="3228391" cy="4441985"/>
          </a:xfrm>
          <a:prstGeom prst="rect">
            <a:avLst/>
          </a:prstGeom>
          <a:solidFill>
            <a:srgbClr val="ECECEC"/>
          </a:solidFill>
          <a:ln>
            <a:noFill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89558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Navigating the GSA SmartPay Training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556310" cy="3607524"/>
          </a:xfrm>
        </p:spPr>
        <p:txBody>
          <a:bodyPr>
            <a:normAutofit fontScale="92500" lnSpcReduction="10000"/>
          </a:bodyPr>
          <a:lstStyle/>
          <a:p>
            <a:pPr marL="3429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 Online Training by selecting a course under either Account Holder or Program Coordinator</a:t>
            </a:r>
            <a:endParaRPr lang="en-US" sz="1050" dirty="0"/>
          </a:p>
          <a:p>
            <a:pPr marL="342900" marR="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training content can be accessed without logging in</a:t>
            </a:r>
            <a:endParaRPr lang="en-US" sz="1050" dirty="0"/>
          </a:p>
          <a:p>
            <a:pPr marL="342900" marR="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 </a:t>
            </a:r>
            <a:r>
              <a:rPr lang="en-US" sz="2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 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 or register to complete their quiz and receive a certificate</a:t>
            </a:r>
            <a:endParaRPr lang="en-US" sz="1050" dirty="0"/>
          </a:p>
          <a:p>
            <a:pPr marL="342900" marR="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certificate comes with 1 CLP!</a:t>
            </a:r>
            <a:endParaRPr lang="en-US" sz="1050" dirty="0"/>
          </a:p>
        </p:txBody>
      </p:sp>
      <p:pic>
        <p:nvPicPr>
          <p:cNvPr id="4" name="Google Shape;449;p56" descr="Image of GSA SmartPay Training page">
            <a:extLst>
              <a:ext uri="{FF2B5EF4-FFF2-40B4-BE49-F238E27FC236}">
                <a16:creationId xmlns:a16="http://schemas.microsoft.com/office/drawing/2014/main" id="{2D62A3D8-152F-21B4-C5E0-AD553D169D92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31874" y="1467240"/>
            <a:ext cx="3078248" cy="392352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12093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New Account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791200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Easy one page, one time registration to create an account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Double check that your email and agency are correct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your role (A/OPC or Account Holder)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your own unique user ID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up a password and security question</a:t>
            </a:r>
            <a:endParaRPr lang="en-US" dirty="0"/>
          </a:p>
          <a:p>
            <a:pPr marL="342900" marR="0" lvl="0" indent="-215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15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4" name="Google Shape;459;p57" descr="Screen Clipping">
            <a:extLst>
              <a:ext uri="{FF2B5EF4-FFF2-40B4-BE49-F238E27FC236}">
                <a16:creationId xmlns:a16="http://schemas.microsoft.com/office/drawing/2014/main" id="{4FA56813-C973-3022-FA40-3F5BDB876509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85115" y="1417639"/>
            <a:ext cx="3599652" cy="379008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0093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Logged In Homepage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Welcome Message at the Top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Listing of Courses Offered</a:t>
            </a:r>
            <a:endParaRPr lang="en-US" sz="105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 of all quizzes and links to certificates</a:t>
            </a:r>
            <a:endParaRPr lang="en-US" sz="1050" dirty="0"/>
          </a:p>
          <a:p>
            <a:endParaRPr lang="en-US" sz="2667" dirty="0"/>
          </a:p>
        </p:txBody>
      </p:sp>
      <p:pic>
        <p:nvPicPr>
          <p:cNvPr id="4" name="Google Shape;469;p58">
            <a:extLst>
              <a:ext uri="{FF2B5EF4-FFF2-40B4-BE49-F238E27FC236}">
                <a16:creationId xmlns:a16="http://schemas.microsoft.com/office/drawing/2014/main" id="{8720EADA-AA4C-A082-D4FB-42295586A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8878" y="4465267"/>
            <a:ext cx="4559534" cy="1092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68;p58" descr="Image of GSA SmartPay Training page">
            <a:extLst>
              <a:ext uri="{FF2B5EF4-FFF2-40B4-BE49-F238E27FC236}">
                <a16:creationId xmlns:a16="http://schemas.microsoft.com/office/drawing/2014/main" id="{D6C81D31-FBC4-062D-96D6-4BCFD33539F2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0382" y="1682231"/>
            <a:ext cx="3322581" cy="3607524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767078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the Course Material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5212702" cy="3009120"/>
          </a:xfrm>
        </p:spPr>
        <p:txBody>
          <a:bodyPr>
            <a:normAutofit fontScale="92500" lnSpcReduction="2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Advance the training by using the “next” link on the bottom right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table of contents allows you to navigate to specific lessons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Option to download training as a PDF to view offline or save as a reference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479;p59" descr="Image of SmartPay - Purchase Training flier">
            <a:extLst>
              <a:ext uri="{FF2B5EF4-FFF2-40B4-BE49-F238E27FC236}">
                <a16:creationId xmlns:a16="http://schemas.microsoft.com/office/drawing/2014/main" id="{D1AB3B33-1159-300D-C2F4-6A19CB9F914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17633" y="1417639"/>
            <a:ext cx="2575249" cy="4134417"/>
          </a:xfrm>
          <a:prstGeom prst="rect">
            <a:avLst/>
          </a:prstGeom>
          <a:solidFill>
            <a:srgbClr val="ECECEC"/>
          </a:solidFill>
          <a:ln>
            <a:noFill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68357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Completing the Quiz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 lnSpcReduction="1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short quiz is presented at the end of each course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quiz has approximately 25 questions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minimum score of 75% is required to pass the quiz and receive a certificate of completion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Click on “Start Quiz” to begin</a:t>
            </a:r>
            <a:endParaRPr lang="en-US" sz="1000" dirty="0"/>
          </a:p>
          <a:p>
            <a:pPr marL="342900" marR="0" lvl="0" indent="-215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7" name="Google Shape;489;p60" descr="Image of Quiz on GSA SmartPay Purchase (A/OPC) page">
            <a:extLst>
              <a:ext uri="{FF2B5EF4-FFF2-40B4-BE49-F238E27FC236}">
                <a16:creationId xmlns:a16="http://schemas.microsoft.com/office/drawing/2014/main" id="{5A4FB0B7-1393-C26E-197D-FD3D28B37EBD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2522" y="1600202"/>
            <a:ext cx="3130278" cy="330770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7011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 Quiz Results and Certificate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 fontScale="92500" lnSpcReduction="1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display after you complete the final question in the quiz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Ability to review the questions you got wrong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 passed, you will receive a certificate</a:t>
            </a:r>
            <a:endParaRPr lang="en-US" sz="1000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 did not pass, you can try again as many times as needed to pass</a:t>
            </a:r>
            <a:endParaRPr lang="en-US" sz="1000" dirty="0"/>
          </a:p>
          <a:p>
            <a:endParaRPr lang="en-US" sz="2667" dirty="0"/>
          </a:p>
        </p:txBody>
      </p:sp>
      <p:pic>
        <p:nvPicPr>
          <p:cNvPr id="7" name="Google Shape;499;p61" descr="Image of My Certificates page">
            <a:extLst>
              <a:ext uri="{FF2B5EF4-FFF2-40B4-BE49-F238E27FC236}">
                <a16:creationId xmlns:a16="http://schemas.microsoft.com/office/drawing/2014/main" id="{E5BEF920-87FC-E231-351B-E85B5DB008A4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58551" y="1600202"/>
            <a:ext cx="3315332" cy="311343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8510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Navigating</a:t>
            </a:r>
            <a:r>
              <a:rPr lang="en-US" sz="4800" dirty="0">
                <a:solidFill>
                  <a:srgbClr val="005087"/>
                </a:solidFill>
              </a:rPr>
              <a:t> the GSA SmartPay Website</a:t>
            </a:r>
            <a:endParaRPr lang="en-US" sz="4800" dirty="0"/>
          </a:p>
        </p:txBody>
      </p:sp>
      <p:sp>
        <p:nvSpPr>
          <p:cNvPr id="8" name="Google Shape;135;p25">
            <a:extLst>
              <a:ext uri="{FF2B5EF4-FFF2-40B4-BE49-F238E27FC236}">
                <a16:creationId xmlns:a16="http://schemas.microsoft.com/office/drawing/2014/main" id="{5E9C6BDD-0D0D-7EAC-2E49-33D449FA5128}"/>
              </a:ext>
            </a:extLst>
          </p:cNvPr>
          <p:cNvSpPr/>
          <p:nvPr/>
        </p:nvSpPr>
        <p:spPr>
          <a:xfrm>
            <a:off x="747822" y="1595427"/>
            <a:ext cx="5034325" cy="470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457159" indent="-457159" defTabSz="609585"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Navigation Categorized by Your Role in the Program</a:t>
            </a:r>
            <a:endParaRPr sz="2400" dirty="0">
              <a:solidFill>
                <a:srgbClr val="000000"/>
              </a:solidFill>
              <a:latin typeface="Calibri"/>
            </a:endParaRPr>
          </a:p>
          <a:p>
            <a:pPr marL="457159" indent="-457159" defTabSz="609585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Card Images Highlight Different Business Lines</a:t>
            </a:r>
            <a:endParaRPr sz="2400" dirty="0">
              <a:solidFill>
                <a:srgbClr val="000000"/>
              </a:solidFill>
              <a:latin typeface="Calibri"/>
            </a:endParaRPr>
          </a:p>
          <a:p>
            <a:pPr marL="457159" indent="-457159" defTabSz="609585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 Bulletins, News, &amp; Events</a:t>
            </a:r>
            <a:endParaRPr sz="2400" dirty="0">
              <a:solidFill>
                <a:srgbClr val="000000"/>
              </a:solidFill>
              <a:latin typeface="Calibri"/>
            </a:endParaRPr>
          </a:p>
          <a:p>
            <a:pPr marL="457159" indent="-457159" defTabSz="609585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Statistical Graphs</a:t>
            </a:r>
            <a:endParaRPr sz="2400" dirty="0">
              <a:solidFill>
                <a:srgbClr val="000000"/>
              </a:solidFill>
              <a:latin typeface="Calibri"/>
            </a:endParaRPr>
          </a:p>
          <a:p>
            <a:pPr marL="457159" indent="-457159" defTabSz="609585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Shortcut Icons</a:t>
            </a:r>
            <a:endParaRPr sz="2400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Google Shape;136;p25" descr="Image of a SmartPay Website">
            <a:extLst>
              <a:ext uri="{FF2B5EF4-FFF2-40B4-BE49-F238E27FC236}">
                <a16:creationId xmlns:a16="http://schemas.microsoft.com/office/drawing/2014/main" id="{EBC2C1B0-B291-DCAB-9EF7-412DA4313A2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49405" y="1595428"/>
            <a:ext cx="3273084" cy="428696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63760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 Quiz Results and Certificate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 fontScale="92500" lnSpcReduction="2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Click on “My Certificates” tab in your account to view a list of completed courses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Click on “View Certificate” to view/ save/ print your training certificate for each course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“Ctrl + p” should allow you to print or save as pdf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training certificates are saved at this location.</a:t>
            </a:r>
          </a:p>
          <a:p>
            <a:endParaRPr lang="en-US" sz="2667" dirty="0"/>
          </a:p>
        </p:txBody>
      </p:sp>
      <p:pic>
        <p:nvPicPr>
          <p:cNvPr id="7" name="Google Shape;509;p62" descr="Image of My Certificates page">
            <a:extLst>
              <a:ext uri="{FF2B5EF4-FFF2-40B4-BE49-F238E27FC236}">
                <a16:creationId xmlns:a16="http://schemas.microsoft.com/office/drawing/2014/main" id="{0F9732E5-80AF-DF3B-D356-33FA9F1F9D4E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60904" y="1600202"/>
            <a:ext cx="3315332" cy="311343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Google Shape;511;p62">
            <a:extLst>
              <a:ext uri="{FF2B5EF4-FFF2-40B4-BE49-F238E27FC236}">
                <a16:creationId xmlns:a16="http://schemas.microsoft.com/office/drawing/2014/main" id="{EF4FCE89-B1AE-4D35-FAF6-4B13223BC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8059" y="4713638"/>
            <a:ext cx="2453050" cy="170416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780149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GSA SmartPay Program Certificate (GSPC)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 lnSpcReduction="10000"/>
          </a:bodyPr>
          <a:lstStyle/>
          <a:p>
            <a:pPr marL="3429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Requirements include: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Complete Coursework, Hands on Experience, Maintenance Training Every 3 Years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Details in 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Smart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Bulletin No. 22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Candidates will receive an email after the forum with instructions to: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Complete the questionnaire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Certificates will be available under your account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67" dirty="0"/>
          </a:p>
        </p:txBody>
      </p:sp>
      <p:pic>
        <p:nvPicPr>
          <p:cNvPr id="7" name="Google Shape;519;p63" descr="Image of My Certificates page">
            <a:extLst>
              <a:ext uri="{FF2B5EF4-FFF2-40B4-BE49-F238E27FC236}">
                <a16:creationId xmlns:a16="http://schemas.microsoft.com/office/drawing/2014/main" id="{7B339B7E-CB57-8559-6DFB-011699F5A46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3594" y="1847246"/>
            <a:ext cx="3315332" cy="311343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Google Shape;520;p63">
            <a:extLst>
              <a:ext uri="{FF2B5EF4-FFF2-40B4-BE49-F238E27FC236}">
                <a16:creationId xmlns:a16="http://schemas.microsoft.com/office/drawing/2014/main" id="{B57EB9BB-317B-6826-AF6E-AB1EC9665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2732994"/>
            <a:ext cx="2747091" cy="172703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048578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 Account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following actions can be done under My Account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 your information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Edit your information 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 Certificates – view, save, or print your certificate(s)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 Results – view your quiz scores</a:t>
            </a:r>
            <a:endParaRPr lang="en-US" dirty="0"/>
          </a:p>
          <a:p>
            <a:pPr marL="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Note:  Level 1 A/OPC users are not able to edit their agency name for security reasons.</a:t>
            </a:r>
            <a:endParaRPr lang="en-US" dirty="0"/>
          </a:p>
          <a:p>
            <a:endParaRPr lang="en-US" sz="2667" dirty="0"/>
          </a:p>
        </p:txBody>
      </p:sp>
      <p:pic>
        <p:nvPicPr>
          <p:cNvPr id="9" name="Google Shape;530;p64" descr="Image of Your, My Account page">
            <a:extLst>
              <a:ext uri="{FF2B5EF4-FFF2-40B4-BE49-F238E27FC236}">
                <a16:creationId xmlns:a16="http://schemas.microsoft.com/office/drawing/2014/main" id="{F7846E5B-4680-C17B-0C91-23370150A7A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63365" y="1600202"/>
            <a:ext cx="3077386" cy="298899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682972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Training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7134808" cy="3942182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Videos on Specific Topics, examples Include:</a:t>
            </a:r>
          </a:p>
          <a:p>
            <a:pPr marL="876286" lvl="1" indent="-342900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66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Accounts Payable File Review</a:t>
            </a:r>
          </a:p>
          <a:p>
            <a:pPr marL="876286" lvl="1" indent="-342900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66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Charge Up Video: </a:t>
            </a:r>
            <a:r>
              <a:rPr lang="en-US" sz="2266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SmartTax</a:t>
            </a:r>
            <a:endParaRPr lang="en-US" sz="2266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Strategic Payment Solutions series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Mythbusters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series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8" name="Google Shape;540;p65" descr="Screen Clipping">
            <a:extLst>
              <a:ext uri="{FF2B5EF4-FFF2-40B4-BE49-F238E27FC236}">
                <a16:creationId xmlns:a16="http://schemas.microsoft.com/office/drawing/2014/main" id="{7181A502-31F0-9D4B-74CC-3C894BE594A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44408" y="1600202"/>
            <a:ext cx="3153747" cy="345699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79292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Reporting Overview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903167" cy="3607524"/>
          </a:xfrm>
        </p:spPr>
        <p:txBody>
          <a:bodyPr>
            <a:normAutofit fontScale="92500" lnSpcReduction="1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 variety of reports for Level 1 A/OPC and their delegates: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General Reporting (numbers only)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Monthly Trainee Report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Total Agency Quiz Report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Monthly Quiz Report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Detailed Reporting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Agency Trainee Report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Trainee Search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Your Personal Training Reports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marR="0" lvl="1" indent="-2540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4" name="Google Shape;550;p66" descr="Screen Clipping">
            <a:extLst>
              <a:ext uri="{FF2B5EF4-FFF2-40B4-BE49-F238E27FC236}">
                <a16:creationId xmlns:a16="http://schemas.microsoft.com/office/drawing/2014/main" id="{5183E0F9-8A4F-8AEA-5171-F07185688EB2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80719" y="2122717"/>
            <a:ext cx="4659944" cy="2001414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3703EC66-0642-F4C1-70EB-FDC47713D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07129" y="1224581"/>
            <a:ext cx="1001486" cy="1143000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C8C92"/>
                </a:solidFill>
              </a:rPr>
              <a:t>https://training.smartpay.gsa.gov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249990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847184" cy="3607524"/>
          </a:xfrm>
        </p:spPr>
        <p:txBody>
          <a:bodyPr>
            <a:normAutofit/>
          </a:bodyPr>
          <a:lstStyle/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Quizzes Taken by User </a:t>
            </a:r>
          </a:p>
          <a:p>
            <a:pPr lvl="2" indent="-45718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Quiz results for you, the A/OPC who is logged in</a:t>
            </a:r>
          </a:p>
          <a:p>
            <a:pPr lvl="2" indent="-45718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Similar to what you see under My Account/ My Certificates</a:t>
            </a:r>
          </a:p>
          <a:p>
            <a:pPr lvl="2" indent="-45718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Available for All Users</a:t>
            </a:r>
          </a:p>
          <a:p>
            <a:endParaRPr lang="en-US" sz="2667" dirty="0"/>
          </a:p>
        </p:txBody>
      </p:sp>
      <p:pic>
        <p:nvPicPr>
          <p:cNvPr id="4" name="Google Shape;560;p67" descr="Image of Reports Quizzes Taken page">
            <a:extLst>
              <a:ext uri="{FF2B5EF4-FFF2-40B4-BE49-F238E27FC236}">
                <a16:creationId xmlns:a16="http://schemas.microsoft.com/office/drawing/2014/main" id="{AFF7F874-0BA4-17C3-4220-375AF274DAB2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35166" y="1600202"/>
            <a:ext cx="3829519" cy="340161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7681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Monthly Trainee Report </a:t>
            </a: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number of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user accounts 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registered per month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 only, no detail information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 on roles and date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Export to CSV (Microsoft Excel compatible)</a:t>
            </a:r>
            <a:endParaRPr lang="en-US" dirty="0"/>
          </a:p>
          <a:p>
            <a:endParaRPr lang="en-US" sz="2667" dirty="0"/>
          </a:p>
        </p:txBody>
      </p:sp>
      <p:pic>
        <p:nvPicPr>
          <p:cNvPr id="6" name="Google Shape;570;p68" descr="Screen Clipping">
            <a:extLst>
              <a:ext uri="{FF2B5EF4-FFF2-40B4-BE49-F238E27FC236}">
                <a16:creationId xmlns:a16="http://schemas.microsoft.com/office/drawing/2014/main" id="{84241359-6080-6A86-72A5-94E29882B3F6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71751" y="1785350"/>
            <a:ext cx="3387661" cy="342237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402080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Agency Quiz Report 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number of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quizzes passed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 quiz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 by course quiz and date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 only, no detail information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Export to CSV (Microsoft Excel compatible)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579;p69" descr="Screen Clipping">
            <a:extLst>
              <a:ext uri="{FF2B5EF4-FFF2-40B4-BE49-F238E27FC236}">
                <a16:creationId xmlns:a16="http://schemas.microsoft.com/office/drawing/2014/main" id="{84358766-597C-57D9-27B2-B05CFB0F6E6A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6903" y="2048578"/>
            <a:ext cx="3558656" cy="2766018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52920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Monthly Quiz Report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Number of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passed quizzes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per month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Overview only, no detail information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Filter on courses and dates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Export to CSV (Microsoft Excel compatible)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4" name="Google Shape;589;p70" descr="Screen Clipping">
            <a:extLst>
              <a:ext uri="{FF2B5EF4-FFF2-40B4-BE49-F238E27FC236}">
                <a16:creationId xmlns:a16="http://schemas.microsoft.com/office/drawing/2014/main" id="{E1EF9593-A18A-462C-7A10-2E9B0A69E1F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26719" y="1750622"/>
            <a:ext cx="3866163" cy="3457103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11187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 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Agency Trainee Report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passed quiz results 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your agency, and / or a particular quiz.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Contains detailed information such as Username, First Name Last Name, Email, Agency, Quiz, Score, Completed.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Export to a file and can open and manipulate in Excel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 by quiz and date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597;p71" descr="Image of Reports Agency Trainee Report page">
            <a:extLst>
              <a:ext uri="{FF2B5EF4-FFF2-40B4-BE49-F238E27FC236}">
                <a16:creationId xmlns:a16="http://schemas.microsoft.com/office/drawing/2014/main" id="{FE765B95-6427-B966-4C27-BF07D364995A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42174" y="1600202"/>
            <a:ext cx="3388030" cy="3607524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9633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GSA SmartPay Program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Information about GSA SmartPay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Players in the Purchasing Process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GSA SmartPay Works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SmartPay Benefits</a:t>
            </a:r>
            <a:endParaRPr lang="en-US" sz="1467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Refunds</a:t>
            </a:r>
            <a:endParaRPr lang="en-US" sz="1467" dirty="0"/>
          </a:p>
          <a:p>
            <a:endParaRPr lang="en-US" sz="2667" dirty="0"/>
          </a:p>
        </p:txBody>
      </p:sp>
      <p:pic>
        <p:nvPicPr>
          <p:cNvPr id="6" name="Google Shape;147;p26" descr="Image of The GSA SmartPay Program page">
            <a:extLst>
              <a:ext uri="{FF2B5EF4-FFF2-40B4-BE49-F238E27FC236}">
                <a16:creationId xmlns:a16="http://schemas.microsoft.com/office/drawing/2014/main" id="{20F20F68-8DC5-5B5A-CF36-75580E61358A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7570" y="1650276"/>
            <a:ext cx="4055060" cy="4732009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04836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 Reporting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Trainee Search</a:t>
            </a: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for a specific account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Contains detailed information such as Username, First Name Last Name, Email, Agency Quiz, Score, Completed Dates and results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Export to a file and can open and manipulate in Excel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 by first name, last name, email and/or date</a:t>
            </a:r>
            <a:endParaRPr lang="en-US" dirty="0"/>
          </a:p>
          <a:p>
            <a:endParaRPr lang="en-US" sz="2667" dirty="0"/>
          </a:p>
        </p:txBody>
      </p:sp>
      <p:pic>
        <p:nvPicPr>
          <p:cNvPr id="4" name="Google Shape;607;p72" descr="Screen Clipping">
            <a:extLst>
              <a:ext uri="{FF2B5EF4-FFF2-40B4-BE49-F238E27FC236}">
                <a16:creationId xmlns:a16="http://schemas.microsoft.com/office/drawing/2014/main" id="{95F8633E-07A0-0178-2DB3-B32189FEA836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84875" y="1906220"/>
            <a:ext cx="3650603" cy="3169633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5039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GSA SmartPay Training Mobile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Did you know you can complete your training on our mobile site?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 do it all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 the course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Take the quiz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 your certificate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Watch videos under Additional Resource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fun than waiting for the late train! </a:t>
            </a:r>
            <a:endParaRPr lang="en-US" dirty="0"/>
          </a:p>
        </p:txBody>
      </p:sp>
      <p:pic>
        <p:nvPicPr>
          <p:cNvPr id="4" name="Google Shape;618;p73" descr="Mobile View Example">
            <a:extLst>
              <a:ext uri="{FF2B5EF4-FFF2-40B4-BE49-F238E27FC236}">
                <a16:creationId xmlns:a16="http://schemas.microsoft.com/office/drawing/2014/main" id="{5A89ACA7-A204-B152-9419-EC892448771A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5474" y="1600202"/>
            <a:ext cx="1748787" cy="31105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292929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28000" endPos="28000" dist="5000" dir="5400000" sy="-100000" algn="bl" rotWithShape="0"/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35582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Refunds Review Tool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220408" cy="3607524"/>
          </a:xfrm>
        </p:spPr>
        <p:txBody>
          <a:bodyPr>
            <a:normAutofit fontScale="925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Automatically calculates refunds as outlined in the SP3 Contract.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AOPCs can download the tool and user guide by visiting their "CFO Act Agency Reports and Dashboards" group on GSA Interact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Note:  The tool does not replace the requirement for agencies to perform their own independent review and assessment as indicated in Public Law 112-194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. 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endParaRPr lang="en-US" sz="2667" dirty="0"/>
          </a:p>
        </p:txBody>
      </p:sp>
      <p:pic>
        <p:nvPicPr>
          <p:cNvPr id="4" name="Google Shape;627;p74" descr="A screen shot of the refunds review tool." title="Refunds Review Tool">
            <a:extLst>
              <a:ext uri="{FF2B5EF4-FFF2-40B4-BE49-F238E27FC236}">
                <a16:creationId xmlns:a16="http://schemas.microsoft.com/office/drawing/2014/main" id="{E866AD42-2E90-D461-906B-948FBE71C0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0985" y="1417639"/>
            <a:ext cx="3632444" cy="3023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36771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 Groups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 fontScale="85000" lnSpcReduction="2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Discussions with GSA SmartPay 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Interact with other program coordinators or the GSA SmartPay team, share best practices, view non public documents, information, and events</a:t>
            </a:r>
            <a:endParaRPr lang="en-US" sz="1050" dirty="0"/>
          </a:p>
          <a:p>
            <a:pPr marL="342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CFO Act Agency Reports and Dashboards 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Fiscal Year Metrics Dashboards, CFO reports, and Refund Summary Reports (Agency Specific)</a:t>
            </a:r>
            <a:endParaRPr lang="en-US" sz="1050" dirty="0"/>
          </a:p>
          <a:p>
            <a:endParaRPr lang="en-US" sz="2667" dirty="0"/>
          </a:p>
        </p:txBody>
      </p:sp>
      <p:pic>
        <p:nvPicPr>
          <p:cNvPr id="4" name="Google Shape;636;p75" descr="Image of GSA Interact  - Discussion with GSA SmartPay page">
            <a:extLst>
              <a:ext uri="{FF2B5EF4-FFF2-40B4-BE49-F238E27FC236}">
                <a16:creationId xmlns:a16="http://schemas.microsoft.com/office/drawing/2014/main" id="{586E95E9-4AA8-B3EB-5884-D14499EFB44C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66590" y="1625238"/>
            <a:ext cx="3463099" cy="3607524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81783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Warehouse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213910" cy="3607524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web application that houses numerous dashboards and report. 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Available to customer agencies (primarily the 24 CFO Act Agencies)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 users are A/OPCs who track agency spend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Located at </a:t>
            </a:r>
            <a:r>
              <a:rPr lang="en-US" sz="20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https://spdatawarehouse.fas.gsa.gov/spdw/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(Login required)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more information contact: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Shane Brosius (</a:t>
            </a:r>
            <a:r>
              <a:rPr lang="en-US" sz="14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shane.brosius@gsa.gov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lang="en-US" dirty="0"/>
          </a:p>
          <a:p>
            <a:pPr marL="7429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Perry Hampton (</a:t>
            </a:r>
            <a:r>
              <a:rPr lang="en-US" sz="14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perry.hampton@gsa.gov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lang="en-US" dirty="0"/>
          </a:p>
          <a:p>
            <a:pPr marL="800100" marR="0" lvl="1" indent="-215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Data warehouse - Free technology icons">
            <a:extLst>
              <a:ext uri="{FF2B5EF4-FFF2-40B4-BE49-F238E27FC236}">
                <a16:creationId xmlns:a16="http://schemas.microsoft.com/office/drawing/2014/main" id="{1532F64F-3DE7-D54E-1568-AF5FC5460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80385" y="363891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00006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Application and Payments Options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8963608" cy="3607524"/>
          </a:xfrm>
        </p:spPr>
        <p:txBody>
          <a:bodyPr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Offered as Tier 1 products and services under the SmartPay 3 Master Contract at no additional cost: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None/>
            </a:pPr>
            <a:endParaRPr lang="en-US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 Applications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ability to access EAS, pay invoices, receive text/email alerts, and view statement and payment information over a mobile device.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 Payments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ability to make payments via mobile device at the point-of-sale.</a:t>
            </a:r>
            <a:endParaRPr lang="en-US" dirty="0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361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600201"/>
            <a:ext cx="9467461" cy="4240761"/>
          </a:xfrm>
        </p:spPr>
        <p:txBody>
          <a:bodyPr>
            <a:normAutofit lnSpcReduction="10000"/>
          </a:bodyPr>
          <a:lstStyle/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 do I go for GSA SmartPay Updates and Announcements?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 Media: 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Twitter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Facebook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LinkedIn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website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Participate in GSA SmartPay meetings and focus groups 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 all email communication from GSA SmartPay and pass it along to your account holders</a:t>
            </a:r>
          </a:p>
          <a:p>
            <a:endParaRPr lang="en-US" sz="2667" dirty="0"/>
          </a:p>
        </p:txBody>
      </p:sp>
      <p:pic>
        <p:nvPicPr>
          <p:cNvPr id="2050" name="Picture 2" descr="Five Rules for Effective Internal Communications">
            <a:extLst>
              <a:ext uri="{FF2B5EF4-FFF2-40B4-BE49-F238E27FC236}">
                <a16:creationId xmlns:a16="http://schemas.microsoft.com/office/drawing/2014/main" id="{D3EE9A0C-3CB7-38F7-6376-764E190AC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97423" y="2308764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76985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Communication, Cont.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823046" cy="3587618"/>
          </a:xfrm>
        </p:spPr>
        <p:txBody>
          <a:bodyPr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Connect with other A/OPCs to share best practices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Forum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Interact</a:t>
            </a:r>
            <a:endParaRPr lang="en-US" dirty="0"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I contact the GSA SmartPay team?</a:t>
            </a:r>
            <a:endParaRPr lang="en-US" dirty="0"/>
          </a:p>
          <a:p>
            <a:pPr marL="8001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general information about the program or for escalated issues, please contact a member of the GSA SmartPay program support team:</a:t>
            </a:r>
            <a:endParaRPr lang="en-US" dirty="0"/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Email: </a:t>
            </a:r>
            <a:r>
              <a:rPr lang="en-US" sz="1400" b="1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gsa_smartpay@gsa.gov</a:t>
            </a:r>
            <a:endParaRPr lang="en-US"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57300" marR="0" lvl="2" indent="-3429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Phone: (703) 605-2808</a:t>
            </a:r>
          </a:p>
          <a:p>
            <a:endParaRPr lang="en-US" sz="2667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D5985C-DE1A-BEE6-6E51-0F43F5DC7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048" y="2018601"/>
            <a:ext cx="3201413" cy="2301729"/>
          </a:xfrm>
          <a:prstGeom prst="rect">
            <a:avLst/>
          </a:prstGeom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89229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 Years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4666937" cy="3607524"/>
          </a:xfrm>
        </p:spPr>
        <p:txBody>
          <a:bodyPr>
            <a:normAutofit/>
          </a:bodyPr>
          <a:lstStyle/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is celebrating being 25 years old.  </a:t>
            </a:r>
          </a:p>
          <a:p>
            <a:pPr lvl="1" indent="-457189"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Been a fun ride from SmartPay 1 to SmartPay 3.  </a:t>
            </a:r>
            <a:endParaRPr lang="en-US" sz="2667" dirty="0"/>
          </a:p>
          <a:p>
            <a:endParaRPr lang="en-US" sz="266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8945B3-CBBA-070C-B2C5-43F119721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538" y="1244598"/>
            <a:ext cx="6781800" cy="4013200"/>
          </a:xfrm>
          <a:prstGeom prst="rect">
            <a:avLst/>
          </a:prstGeom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20707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Looking Ahead to 2024….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5306008" cy="360752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New A/OPC Monthly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Login less approach for online training.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New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667" dirty="0"/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543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Master Contract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6765560" cy="3607524"/>
          </a:xfrm>
        </p:spPr>
        <p:txBody>
          <a:bodyPr>
            <a:normAutofit fontScale="925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3 Master Contract Terms and Conditions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Latest Contract Modification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Attachments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Bank Information 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Eligibility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Transition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2 Master Contract Archive</a:t>
            </a:r>
            <a:endParaRPr lang="en-US" dirty="0"/>
          </a:p>
          <a:p>
            <a:endParaRPr lang="en-US" sz="2667" dirty="0"/>
          </a:p>
        </p:txBody>
      </p:sp>
      <p:pic>
        <p:nvPicPr>
          <p:cNvPr id="6" name="Google Shape;158;p27" descr="Image of GSA SmartPay Master Contract page">
            <a:extLst>
              <a:ext uri="{FF2B5EF4-FFF2-40B4-BE49-F238E27FC236}">
                <a16:creationId xmlns:a16="http://schemas.microsoft.com/office/drawing/2014/main" id="{C86FB77F-6044-E304-5543-044A0A89FCA1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4285" y="1600202"/>
            <a:ext cx="3698116" cy="4481823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44977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687;p81">
            <a:extLst>
              <a:ext uri="{FF2B5EF4-FFF2-40B4-BE49-F238E27FC236}">
                <a16:creationId xmlns:a16="http://schemas.microsoft.com/office/drawing/2014/main" id="{F8D08585-C476-23B5-C167-8C2625E1F26C}"/>
              </a:ext>
            </a:extLst>
          </p:cNvPr>
          <p:cNvSpPr/>
          <p:nvPr/>
        </p:nvSpPr>
        <p:spPr>
          <a:xfrm>
            <a:off x="218670" y="1956048"/>
            <a:ext cx="4728887" cy="155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John Beall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John.beall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@gsa.gov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4873640B-282F-D1D9-8AA6-E9F87C709D74}"/>
              </a:ext>
            </a:extLst>
          </p:cNvPr>
          <p:cNvSpPr/>
          <p:nvPr/>
        </p:nvSpPr>
        <p:spPr>
          <a:xfrm>
            <a:off x="5579706" y="1417639"/>
            <a:ext cx="4460033" cy="2799183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 need help! </a:t>
            </a:r>
          </a:p>
        </p:txBody>
      </p:sp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881976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D9F6D0-76BC-DD90-8ECF-C229FD23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GSA Starmark Logo</a:t>
            </a:r>
          </a:p>
        </p:txBody>
      </p:sp>
      <p:pic>
        <p:nvPicPr>
          <p:cNvPr id="2" name="Picture 1" descr="GSA Logo&#10;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3520" y="2143126"/>
            <a:ext cx="2861677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6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251B96-62D1-BAB8-0CF3-51D1C3F1F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2"/>
            <a:ext cx="6285876" cy="3607524"/>
          </a:xfrm>
        </p:spPr>
        <p:txBody>
          <a:bodyPr>
            <a:normAutofit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Statistics Overview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Executive summary </a:t>
            </a:r>
            <a:endParaRPr lang="en-US" dirty="0"/>
          </a:p>
          <a:p>
            <a:pPr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Sales, Transactions and Account Holder data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 SmartPay Refunds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Interesting Data Metrics</a:t>
            </a:r>
            <a:endParaRPr lang="en-US" dirty="0"/>
          </a:p>
          <a:p>
            <a:endParaRPr lang="en-US" sz="2667" dirty="0"/>
          </a:p>
        </p:txBody>
      </p:sp>
      <p:pic>
        <p:nvPicPr>
          <p:cNvPr id="6" name="Google Shape;170;p28" descr="Image of GSA SmartPay Program Statistics page">
            <a:extLst>
              <a:ext uri="{FF2B5EF4-FFF2-40B4-BE49-F238E27FC236}">
                <a16:creationId xmlns:a16="http://schemas.microsoft.com/office/drawing/2014/main" id="{C4E83313-AC50-B71C-0642-3D63D4F45093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94350" y="1600201"/>
            <a:ext cx="4704681" cy="4634579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1290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86E96-744F-CE34-2214-EFE14EE0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FY22 Program Statistics</a:t>
            </a:r>
          </a:p>
        </p:txBody>
      </p:sp>
      <p:pic>
        <p:nvPicPr>
          <p:cNvPr id="9" name="Picture 8" descr="SmartPay Charts for FY22 Program Statistics">
            <a:extLst>
              <a:ext uri="{FF2B5EF4-FFF2-40B4-BE49-F238E27FC236}">
                <a16:creationId xmlns:a16="http://schemas.microsoft.com/office/drawing/2014/main" id="{84F3F6F4-D9F6-4FBB-DDFD-FF315A95F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362" y="1316036"/>
            <a:ext cx="9439275" cy="5267325"/>
          </a:xfrm>
          <a:prstGeom prst="rect">
            <a:avLst/>
          </a:prstGeom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5F6E3026-164B-13AD-8A33-BCFCC339CA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7899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7F20F57-5C1C-3DEE-F850-06C072B0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005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GSA SmartPay Savings Calculator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7BDB0D-0FBC-E64F-F68F-11E824C0F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1"/>
            <a:ext cx="6585679" cy="4525963"/>
          </a:xfrm>
        </p:spPr>
        <p:txBody>
          <a:bodyPr>
            <a:normAutofit lnSpcReduction="10000"/>
          </a:bodyPr>
          <a:lstStyle/>
          <a:p>
            <a:pPr marL="457159" indent="-457159">
              <a:spcBef>
                <a:spcPts val="0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Tool Demonstrating the Impact of Transferring Spend to GSA SmartPay</a:t>
            </a:r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Downloadable Version Available 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Gives estimates for savings in the areas of: 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Contract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Grants</a:t>
            </a:r>
            <a:endParaRPr lang="en-US" dirty="0"/>
          </a:p>
          <a:p>
            <a:pPr marL="1066773" lvl="1" indent="-457189">
              <a:spcBef>
                <a:spcPts val="533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 Travel Subsidy </a:t>
            </a:r>
            <a:endParaRPr lang="en-US" dirty="0"/>
          </a:p>
          <a:p>
            <a:pPr marL="457159" indent="-457159">
              <a:spcBef>
                <a:spcPts val="533"/>
              </a:spcBef>
              <a:buClr>
                <a:srgbClr val="000000"/>
              </a:buClr>
              <a:buSzPts val="2000"/>
            </a:pPr>
            <a:r>
              <a:rPr lang="en-US" sz="26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Help guide for instructions </a:t>
            </a:r>
            <a:endParaRPr lang="en-US" dirty="0"/>
          </a:p>
          <a:p>
            <a:endParaRPr lang="en-US" dirty="0"/>
          </a:p>
        </p:txBody>
      </p:sp>
      <p:pic>
        <p:nvPicPr>
          <p:cNvPr id="3" name="Google Shape;201;p31" descr="Image of GSA SmartPay Savings Calculator tool">
            <a:extLst>
              <a:ext uri="{FF2B5EF4-FFF2-40B4-BE49-F238E27FC236}">
                <a16:creationId xmlns:a16="http://schemas.microsoft.com/office/drawing/2014/main" id="{F16922AA-AE2F-1D76-0014-B79176668470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53728" y="1847714"/>
            <a:ext cx="3528672" cy="461711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Google Shape;202;p31">
            <a:extLst>
              <a:ext uri="{FF2B5EF4-FFF2-40B4-BE49-F238E27FC236}">
                <a16:creationId xmlns:a16="http://schemas.microsoft.com/office/drawing/2014/main" id="{929B991A-FEE1-8078-7087-56C3FA7AB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0582" y="3839800"/>
            <a:ext cx="3067845" cy="231669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Google Shape;111;p22">
            <a:extLst>
              <a:ext uri="{FF2B5EF4-FFF2-40B4-BE49-F238E27FC236}">
                <a16:creationId xmlns:a16="http://schemas.microsoft.com/office/drawing/2014/main" id="{D6491AF6-2591-2E5E-4786-F55295D6D4E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523633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 defTabSz="609585"/>
            <a:r>
              <a:rPr lang="en-US" sz="1867" dirty="0">
                <a:solidFill>
                  <a:srgbClr val="2683C6"/>
                </a:solidFill>
                <a:latin typeface="Calibri"/>
              </a:rPr>
              <a:t>https://smartpay.gsa.gov</a:t>
            </a:r>
            <a:endParaRPr sz="1867" dirty="0">
              <a:solidFill>
                <a:srgbClr val="2683C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6919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GSA SmartPay">
      <a:dk1>
        <a:srgbClr val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1739</TotalTime>
  <Words>2685</Words>
  <Application>Microsoft Office PowerPoint</Application>
  <PresentationFormat>Widescreen</PresentationFormat>
  <Paragraphs>488</Paragraphs>
  <Slides>61</Slides>
  <Notes>59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Arial Bold</vt:lpstr>
      <vt:lpstr>Calibri</vt:lpstr>
      <vt:lpstr>Calibri Light</vt:lpstr>
      <vt:lpstr>Noto Sans Symbols</vt:lpstr>
      <vt:lpstr>Office Theme</vt:lpstr>
      <vt:lpstr>1_Office Theme</vt:lpstr>
      <vt:lpstr>Online Tools GSA SmartPay® Training Forum  John Beall</vt:lpstr>
      <vt:lpstr>What are we talking about today? </vt:lpstr>
      <vt:lpstr>GSA SmartPay Website Tour</vt:lpstr>
      <vt:lpstr>Navigating the GSA SmartPay Website</vt:lpstr>
      <vt:lpstr>The GSA SmartPay Program</vt:lpstr>
      <vt:lpstr>Master Contract</vt:lpstr>
      <vt:lpstr>Statistics</vt:lpstr>
      <vt:lpstr>FY22 Program Statistics</vt:lpstr>
      <vt:lpstr>GSA SmartPay Savings Calculator</vt:lpstr>
      <vt:lpstr>Policies</vt:lpstr>
      <vt:lpstr>SmartTax</vt:lpstr>
      <vt:lpstr>smartpay.gsa.gov/SmartTax</vt:lpstr>
      <vt:lpstr>New 889 Tool</vt:lpstr>
      <vt:lpstr>Strategic Payment Solutions</vt:lpstr>
      <vt:lpstr>Strategic Payment Solutions</vt:lpstr>
      <vt:lpstr>Strategic Payment Solutions</vt:lpstr>
      <vt:lpstr>Logos &amp; Designs</vt:lpstr>
      <vt:lpstr>Glossary</vt:lpstr>
      <vt:lpstr>Guides, Presentations and Publications</vt:lpstr>
      <vt:lpstr>Account Holders &amp; Approving Officials</vt:lpstr>
      <vt:lpstr>Account Holders &amp; Approving Officials</vt:lpstr>
      <vt:lpstr>Program Coordinators</vt:lpstr>
      <vt:lpstr>Program Coordinators</vt:lpstr>
      <vt:lpstr>Business &amp; Vendor</vt:lpstr>
      <vt:lpstr>Contact</vt:lpstr>
      <vt:lpstr>Smart Bulletins</vt:lpstr>
      <vt:lpstr>Multimedia</vt:lpstr>
      <vt:lpstr>Events</vt:lpstr>
      <vt:lpstr>Looking for something? Use the Search!</vt:lpstr>
      <vt:lpstr>Mobile Friendly</vt:lpstr>
      <vt:lpstr>OMB Training Requirement</vt:lpstr>
      <vt:lpstr>What Does GSA Provide?</vt:lpstr>
      <vt:lpstr>Training Courses Cover…</vt:lpstr>
      <vt:lpstr>Navigating the GSA SmartPay Training</vt:lpstr>
      <vt:lpstr>Create New Account</vt:lpstr>
      <vt:lpstr>Logged In Homepage</vt:lpstr>
      <vt:lpstr>Review the Course Material</vt:lpstr>
      <vt:lpstr>Completing the Quiz</vt:lpstr>
      <vt:lpstr>View Quiz Results and Certificate</vt:lpstr>
      <vt:lpstr>View Quiz Results and Certificate</vt:lpstr>
      <vt:lpstr>GSA SmartPay Program Certificate (GSPC)</vt:lpstr>
      <vt:lpstr>My Account</vt:lpstr>
      <vt:lpstr>Additional Training</vt:lpstr>
      <vt:lpstr>Reporting Overview</vt:lpstr>
      <vt:lpstr>Reporting</vt:lpstr>
      <vt:lpstr>General Reporting</vt:lpstr>
      <vt:lpstr>General Reporting</vt:lpstr>
      <vt:lpstr>General Reporting</vt:lpstr>
      <vt:lpstr>Detail Reporting</vt:lpstr>
      <vt:lpstr>Detail Reporting</vt:lpstr>
      <vt:lpstr>GSA SmartPay Training Mobile</vt:lpstr>
      <vt:lpstr>Refunds Review Tool</vt:lpstr>
      <vt:lpstr>Interact Groups</vt:lpstr>
      <vt:lpstr>Data Warehouse</vt:lpstr>
      <vt:lpstr>Mobile Application and Payments Options</vt:lpstr>
      <vt:lpstr>Communication</vt:lpstr>
      <vt:lpstr>Communication, Cont.</vt:lpstr>
      <vt:lpstr>25 Years</vt:lpstr>
      <vt:lpstr>Looking Ahead to 2024….</vt:lpstr>
      <vt:lpstr>Questions?</vt:lpstr>
      <vt:lpstr>GSA Starmark Logo</vt:lpstr>
    </vt:vector>
  </TitlesOfParts>
  <Company>General Services Administration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JohnABeall</dc:creator>
  <cp:lastModifiedBy>ElizabethAOwens</cp:lastModifiedBy>
  <cp:revision>20</cp:revision>
  <dcterms:created xsi:type="dcterms:W3CDTF">2023-01-12T19:42:01Z</dcterms:created>
  <dcterms:modified xsi:type="dcterms:W3CDTF">2023-01-26T23:36:55Z</dcterms:modified>
</cp:coreProperties>
</file>

<file path=docProps/thumbnail.jpeg>
</file>